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10058400" cx="7772400"/>
  <p:notesSz cx="9388475" cy="7102475"/>
  <p:embeddedFontLst>
    <p:embeddedFont>
      <p:font typeface="Amatic SC"/>
      <p:regular r:id="rId13"/>
      <p:bold r:id="rId14"/>
    </p:embeddedFont>
    <p:embeddedFont>
      <p:font typeface="Inder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D33305C-8C46-446F-901F-0A274E931264}">
  <a:tblStyle styleId="{8D33305C-8C46-446F-901F-0A274E93126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AmaticSC-regular.fntdata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Inder-regular.fntdata"/><Relationship Id="rId14" Type="http://schemas.openxmlformats.org/officeDocument/2006/relationships/font" Target="fonts/AmaticSC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65050" y="532675"/>
            <a:ext cx="6259275" cy="2663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38825" y="3373675"/>
            <a:ext cx="7510775" cy="31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938825" y="3373675"/>
            <a:ext cx="7510775" cy="319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1565050" y="532675"/>
            <a:ext cx="6259275" cy="2663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30278edef_0_0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2f30278edef_0_0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f30278edef_0_17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2f30278edef_0_17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f30278edef_0_34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2f30278edef_0_34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f30278edef_0_51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2f30278edef_0_51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f30278edef_0_68:notes"/>
          <p:cNvSpPr txBox="1"/>
          <p:nvPr>
            <p:ph idx="1" type="body"/>
          </p:nvPr>
        </p:nvSpPr>
        <p:spPr>
          <a:xfrm>
            <a:off x="938825" y="3373675"/>
            <a:ext cx="7510800" cy="319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g2f30278edef_0_68:notes"/>
          <p:cNvSpPr/>
          <p:nvPr>
            <p:ph idx="2" type="sldImg"/>
          </p:nvPr>
        </p:nvSpPr>
        <p:spPr>
          <a:xfrm>
            <a:off x="1565050" y="532675"/>
            <a:ext cx="6259200" cy="266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/>
            </a:lvl1pPr>
            <a:lvl2pPr lvl="1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sz="1530"/>
            </a:lvl3pPr>
            <a:lvl4pPr lvl="3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4pPr>
            <a:lvl5pPr lvl="4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5pPr>
            <a:lvl6pPr lvl="5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6pPr>
            <a:lvl7pPr lvl="6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7pPr>
            <a:lvl8pPr lvl="7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8pPr>
            <a:lvl9pPr lvl="8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695219" y="2516718"/>
            <a:ext cx="6381962" cy="67036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2138071" y="3959569"/>
            <a:ext cx="8524029" cy="1675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1262353" y="2332223"/>
            <a:ext cx="8524029" cy="493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0"/>
              <a:buNone/>
              <a:defRPr sz="153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132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  <a:defRPr sz="2720"/>
            </a:lvl1pPr>
            <a:lvl2pPr indent="-37973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  <a:defRPr sz="2380"/>
            </a:lvl2pPr>
            <a:lvl3pPr indent="-358139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  <a:defRPr sz="2040"/>
            </a:lvl3pPr>
            <a:lvl4pPr indent="-33655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4pPr>
            <a:lvl5pPr indent="-33655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5pPr>
            <a:lvl6pPr indent="-33655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hyperlink" Target="mailto:ashley.mccollum@jcschools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444814" y="1946371"/>
            <a:ext cx="3288986" cy="3020901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3986774" y="1946371"/>
            <a:ext cx="3291840" cy="3020901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444814" y="5084774"/>
            <a:ext cx="6833800" cy="3405966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444814" y="8608242"/>
            <a:ext cx="6833800" cy="929085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89" name="Google Shape;89;p13"/>
          <p:cNvSpPr txBox="1"/>
          <p:nvPr/>
        </p:nvSpPr>
        <p:spPr>
          <a:xfrm>
            <a:off x="442863" y="2435230"/>
            <a:ext cx="32889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Crossing the Midline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Juggling - Scarves / Tennis Balls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Catching - Bounce &amp; Catch; Toss &amp; Catch; Partner Catch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Dribbling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Passing - Chest / Bounce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Shooting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3986775" y="2441435"/>
            <a:ext cx="31155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Grains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Help our Brain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Make them - flour, oats, wheat, rice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Nervous System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Biceps and Triceps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92" name="Google Shape;92;p13"/>
          <p:cNvGraphicFramePr/>
          <p:nvPr/>
        </p:nvGraphicFramePr>
        <p:xfrm>
          <a:off x="774099" y="54917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{8D33305C-8C46-446F-901F-0A274E931264}</a:tableStyleId>
              </a:tblPr>
              <a:tblGrid>
                <a:gridCol w="1299550"/>
                <a:gridCol w="4873425"/>
              </a:tblGrid>
              <a:tr h="647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Mondays, between 7:25-7:45.  It is starting to get cooler outside, please send students with warmer clothes on these days.  We will go outside as long as the “feels like” temp is 20 degrees.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64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3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5</a:t>
            </a:r>
            <a:endParaRPr b="1" sz="2100" u="sng"/>
          </a:p>
        </p:txBody>
      </p:sp>
      <p:sp>
        <p:nvSpPr>
          <p:cNvPr id="94" name="Google Shape;94;p13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95" name="Google Shape;95;p13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96" name="Google Shape;96;p13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KINDERGARTEN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07" name="Google Shape;107;p14"/>
          <p:cNvSpPr txBox="1"/>
          <p:nvPr/>
        </p:nvSpPr>
        <p:spPr>
          <a:xfrm>
            <a:off x="442863" y="2435230"/>
            <a:ext cx="32889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Crossing the Midline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Juggling - Scarves / Tennis Balls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Catching - Bounce &amp; Catch; Toss &amp; Catch; Partner Catch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Dribbling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Passing - Chest / Bounce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Shooting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3986775" y="2441435"/>
            <a:ext cx="31155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Grains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Help our Brain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Make them - flour, oats, wheat, rice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Nervous System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Biceps and Triceps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Pelvis, Humerus, Vertebrae, Phalanges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10" name="Google Shape;110;p14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5</a:t>
            </a:r>
            <a:endParaRPr b="1" sz="2100" u="sng"/>
          </a:p>
        </p:txBody>
      </p:sp>
      <p:sp>
        <p:nvSpPr>
          <p:cNvPr id="111" name="Google Shape;111;p14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12" name="Google Shape;112;p14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13" name="Google Shape;113;p14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FIRST GRADE 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  <p:graphicFrame>
        <p:nvGraphicFramePr>
          <p:cNvPr id="115" name="Google Shape;115;p14"/>
          <p:cNvGraphicFramePr/>
          <p:nvPr/>
        </p:nvGraphicFramePr>
        <p:xfrm>
          <a:off x="774099" y="54917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{8D33305C-8C46-446F-901F-0A274E931264}</a:tableStyleId>
              </a:tblPr>
              <a:tblGrid>
                <a:gridCol w="1299550"/>
                <a:gridCol w="4873425"/>
              </a:tblGrid>
              <a:tr h="6477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Mondays, between 7:25-7:45.  It is starting to get cooler outside, please send students with warmer clothes on these days.  We will go outside as long as the “feels like” temp is 20 degrees.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640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5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5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5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25" name="Google Shape;125;p15"/>
          <p:cNvSpPr txBox="1"/>
          <p:nvPr/>
        </p:nvSpPr>
        <p:spPr>
          <a:xfrm>
            <a:off x="442863" y="2435230"/>
            <a:ext cx="3288900" cy="19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Crossing the Midline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○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Juggling - Scarves / Tennis Balls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○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Catching - Bounce &amp; Catch; Toss &amp; Catch; Partner Catch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○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Dribbling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○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Passing - Chest / Bounce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○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Shooting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26" name="Google Shape;126;p15"/>
          <p:cNvSpPr txBox="1"/>
          <p:nvPr/>
        </p:nvSpPr>
        <p:spPr>
          <a:xfrm>
            <a:off x="3986775" y="2441435"/>
            <a:ext cx="3115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27" name="Google Shape;127;p15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28" name="Google Shape;128;p15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5</a:t>
            </a:r>
            <a:endParaRPr b="1" sz="2100" u="sng"/>
          </a:p>
        </p:txBody>
      </p:sp>
      <p:sp>
        <p:nvSpPr>
          <p:cNvPr id="129" name="Google Shape;129;p15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30" name="Google Shape;130;p15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31" name="Google Shape;131;p15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SECOND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 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32" name="Google Shape;132;p15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33" name="Google Shape;133;p15"/>
          <p:cNvSpPr txBox="1"/>
          <p:nvPr/>
        </p:nvSpPr>
        <p:spPr>
          <a:xfrm>
            <a:off x="3986775" y="2335010"/>
            <a:ext cx="3115500" cy="26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Grains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○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Help our Brain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○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Make them - flour, oats, wheat, rice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Grain Identification Pre / Post Test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Nervous System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Biceps, Triceps, Deltoid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Pelvis, Humerus, Vertebrae, Phalanges, Clavicle, Scapula, Mandible</a:t>
            </a:r>
            <a:endParaRPr sz="9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134" name="Google Shape;134;p15"/>
          <p:cNvGraphicFramePr/>
          <p:nvPr/>
        </p:nvGraphicFramePr>
        <p:xfrm>
          <a:off x="711162" y="547354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{8D33305C-8C46-446F-901F-0A274E931264}</a:tableStyleId>
              </a:tblPr>
              <a:tblGrid>
                <a:gridCol w="1344250"/>
                <a:gridCol w="5041100"/>
              </a:tblGrid>
              <a:tr h="567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 sz="1200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Tuesdays</a:t>
                      </a:r>
                      <a:r>
                        <a:rPr b="0" lang="en-US" sz="11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  It is starting to get cooler outside, please send students with warmer clothes on these days.  We will go outside as long as the “feels like” temp is 20 degrees.</a:t>
                      </a:r>
                      <a:endParaRPr b="0" sz="11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560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 sz="1200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1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0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Toothbrushes</a:t>
                      </a:r>
                      <a:endParaRPr b="1"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A toothbrush, toothpaste packet, and teeth brushing challenge have been sent home with each student.  Continue to stress the </a:t>
                      </a: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importance of healthy oral hygiene and brushing our teeth twice a day.  If your child is struggling, you can make it a family activity! 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0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Grain Identification</a:t>
                      </a:r>
                      <a:endParaRPr b="1"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Students will complete a grain identification pre-test, prior to the unit and complete the same identification post-test, at the end of the unit.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Inder"/>
                          <a:ea typeface="Inder"/>
                          <a:cs typeface="Inder"/>
                          <a:sym typeface="Inder"/>
                        </a:rPr>
                        <a:t>Post-Test Dates: B Group (March 5); A Group (March 6); C Group (March 7).</a:t>
                      </a:r>
                      <a:endParaRPr sz="11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6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6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6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44" name="Google Shape;144;p16"/>
          <p:cNvSpPr txBox="1"/>
          <p:nvPr/>
        </p:nvSpPr>
        <p:spPr>
          <a:xfrm>
            <a:off x="442863" y="2435230"/>
            <a:ext cx="32889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Dribbling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Passing - Chest, Bounce, Overhead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Shooting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45" name="Google Shape;145;p16"/>
          <p:cNvSpPr txBox="1"/>
          <p:nvPr/>
        </p:nvSpPr>
        <p:spPr>
          <a:xfrm>
            <a:off x="3986775" y="2441435"/>
            <a:ext cx="31155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Make HALF your GRAINS WHOLE - Health Benefits of Grains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Nervous System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Biceps, Triceps, Deltoid, Pectoralis, Trapezius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Pelvis, Humerus, Vertebrae, Phalanges, Clavicle, Scapula, Mandible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46" name="Google Shape;146;p16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147" name="Google Shape;147;p16"/>
          <p:cNvGraphicFramePr/>
          <p:nvPr/>
        </p:nvGraphicFramePr>
        <p:xfrm>
          <a:off x="776999" y="54917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{8D33305C-8C46-446F-901F-0A274E931264}</a:tableStyleId>
              </a:tblPr>
              <a:tblGrid>
                <a:gridCol w="1299550"/>
                <a:gridCol w="4873425"/>
              </a:tblGrid>
              <a:tr h="5126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Wednesdays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  It is starting to get cooler outside, please send students with warmer clothes on these days.  We will go outside as long as the “feels like” temp is 20 degrees.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647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8" name="Google Shape;148;p16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5</a:t>
            </a:r>
            <a:endParaRPr b="1" sz="2100" u="sng"/>
          </a:p>
        </p:txBody>
      </p:sp>
      <p:sp>
        <p:nvSpPr>
          <p:cNvPr id="149" name="Google Shape;149;p16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50" name="Google Shape;150;p16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51" name="Google Shape;151;p16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THIRD 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52" name="Google Shape;152;p16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7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7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7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7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62" name="Google Shape;162;p17"/>
          <p:cNvSpPr txBox="1"/>
          <p:nvPr/>
        </p:nvSpPr>
        <p:spPr>
          <a:xfrm>
            <a:off x="442863" y="2435230"/>
            <a:ext cx="3288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Dribbling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Passing - Chest, Bounce, Overhead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Shooting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63" name="Google Shape;163;p17"/>
          <p:cNvSpPr txBox="1"/>
          <p:nvPr/>
        </p:nvSpPr>
        <p:spPr>
          <a:xfrm>
            <a:off x="4074975" y="2456285"/>
            <a:ext cx="31155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30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Make HALF your GRAINS WHOLE - Health Benefits of Grains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Nervous System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Biceps, Triceps, Deltoid, Pectoralis, Trapezius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73050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Pelvis, Humerus, Vertebrae, Phalanges, Clavicle, Scapula, Mandible</a:t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64" name="Google Shape;164;p17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65" name="Google Shape;165;p17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5</a:t>
            </a:r>
            <a:endParaRPr b="1" sz="2100" u="sng"/>
          </a:p>
        </p:txBody>
      </p:sp>
      <p:sp>
        <p:nvSpPr>
          <p:cNvPr id="166" name="Google Shape;166;p17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67" name="Google Shape;167;p17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68" name="Google Shape;168;p17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FOURTH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 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69" name="Google Shape;169;p17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  <p:graphicFrame>
        <p:nvGraphicFramePr>
          <p:cNvPr id="170" name="Google Shape;170;p17"/>
          <p:cNvGraphicFramePr/>
          <p:nvPr/>
        </p:nvGraphicFramePr>
        <p:xfrm>
          <a:off x="776999" y="54917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{8D33305C-8C46-446F-901F-0A274E931264}</a:tableStyleId>
              </a:tblPr>
              <a:tblGrid>
                <a:gridCol w="1299550"/>
                <a:gridCol w="4873425"/>
              </a:tblGrid>
              <a:tr h="5126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Thursdays</a:t>
                      </a:r>
                      <a:r>
                        <a:rPr b="0"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  It is starting to get cooler outside, please send students with warmer clothes on these days.  We will go outside as long as the “feels like” temp is 20 degrees.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647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2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8"/>
          <p:cNvSpPr/>
          <p:nvPr/>
        </p:nvSpPr>
        <p:spPr>
          <a:xfrm>
            <a:off x="444814" y="1946371"/>
            <a:ext cx="3288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8"/>
          <p:cNvSpPr/>
          <p:nvPr/>
        </p:nvSpPr>
        <p:spPr>
          <a:xfrm>
            <a:off x="3986774" y="1946371"/>
            <a:ext cx="3291900" cy="302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8"/>
          <p:cNvSpPr/>
          <p:nvPr/>
        </p:nvSpPr>
        <p:spPr>
          <a:xfrm>
            <a:off x="444814" y="5084774"/>
            <a:ext cx="6833700" cy="34059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8"/>
          <p:cNvSpPr/>
          <p:nvPr/>
        </p:nvSpPr>
        <p:spPr>
          <a:xfrm>
            <a:off x="444814" y="8608242"/>
            <a:ext cx="6833700" cy="9291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chemeClr val="dk1"/>
            </a:solidFill>
            <a:prstDash val="dash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8"/>
          <p:cNvSpPr txBox="1"/>
          <p:nvPr/>
        </p:nvSpPr>
        <p:spPr>
          <a:xfrm>
            <a:off x="158765" y="8658869"/>
            <a:ext cx="7409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Contact Information:</a:t>
            </a:r>
            <a:endParaRPr b="1" sz="2100" u="sng"/>
          </a:p>
        </p:txBody>
      </p:sp>
      <p:sp>
        <p:nvSpPr>
          <p:cNvPr id="180" name="Google Shape;180;p18"/>
          <p:cNvSpPr txBox="1"/>
          <p:nvPr/>
        </p:nvSpPr>
        <p:spPr>
          <a:xfrm>
            <a:off x="442863" y="2435230"/>
            <a:ext cx="3288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•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Manipulative Skills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Dribbling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Passing - Chest, Bounce, Overhead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der"/>
              <a:buChar char="○"/>
            </a:pPr>
            <a:r>
              <a:rPr lang="en-US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Basketball Shooting</a:t>
            </a:r>
            <a:endParaRPr sz="12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81" name="Google Shape;181;p18"/>
          <p:cNvSpPr txBox="1"/>
          <p:nvPr/>
        </p:nvSpPr>
        <p:spPr>
          <a:xfrm>
            <a:off x="3986775" y="2441435"/>
            <a:ext cx="3115500" cy="26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Nutrition - Make HALF your GRAINS WHOLE - Health Benefits of Grains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Nervous System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Muscles - Biceps, Triceps, Deltoid, Pectoralis, Trapezius - Test at End of Unit</a:t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der"/>
              <a:buChar char="•"/>
            </a:pPr>
            <a:r>
              <a:rPr lang="en-US" sz="11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Bone Identification - Skull, Ribs, Femur, Patella, Pelvis, Humerus, Vertebrae, Phalanges, Clavicle, Scapula, Mandible - Checkpoint at End of Unit</a:t>
            </a:r>
            <a:endParaRPr sz="9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Inder"/>
              <a:buChar char="•"/>
            </a:pPr>
            <a:r>
              <a:t/>
            </a:r>
            <a:endParaRPr sz="1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82" name="Google Shape;182;p18"/>
          <p:cNvSpPr txBox="1"/>
          <p:nvPr/>
        </p:nvSpPr>
        <p:spPr>
          <a:xfrm>
            <a:off x="468184" y="9014125"/>
            <a:ext cx="678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Ashley McCollum - Plan / Lunch Time: 10:40-11:45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Email: </a:t>
            </a:r>
            <a:r>
              <a:rPr lang="en-US" u="sng">
                <a:solidFill>
                  <a:schemeClr val="hlink"/>
                </a:solidFill>
                <a:latin typeface="Inder"/>
                <a:ea typeface="Inder"/>
                <a:cs typeface="Inder"/>
                <a:sym typeface="Inder"/>
                <a:hlinkClick r:id="rId4"/>
              </a:rPr>
              <a:t>ashley.mccollum@jcschools.us</a:t>
            </a:r>
            <a:r>
              <a:rPr lang="en-US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- Phone: 573-632-3400</a:t>
            </a:r>
            <a:endParaRPr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</p:txBody>
      </p:sp>
      <p:sp>
        <p:nvSpPr>
          <p:cNvPr id="183" name="Google Shape;183;p18"/>
          <p:cNvSpPr txBox="1"/>
          <p:nvPr/>
        </p:nvSpPr>
        <p:spPr>
          <a:xfrm>
            <a:off x="417463" y="1976826"/>
            <a:ext cx="3155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PE Unit 5</a:t>
            </a:r>
            <a:endParaRPr b="1" sz="2100" u="sng"/>
          </a:p>
        </p:txBody>
      </p:sp>
      <p:sp>
        <p:nvSpPr>
          <p:cNvPr id="184" name="Google Shape;184;p18"/>
          <p:cNvSpPr txBox="1"/>
          <p:nvPr/>
        </p:nvSpPr>
        <p:spPr>
          <a:xfrm>
            <a:off x="1848732" y="5076220"/>
            <a:ext cx="377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Reminders</a:t>
            </a:r>
            <a:endParaRPr b="1" sz="2100" u="sng"/>
          </a:p>
        </p:txBody>
      </p:sp>
      <p:sp>
        <p:nvSpPr>
          <p:cNvPr id="185" name="Google Shape;185;p18"/>
          <p:cNvSpPr txBox="1"/>
          <p:nvPr/>
        </p:nvSpPr>
        <p:spPr>
          <a:xfrm>
            <a:off x="4037574" y="1978636"/>
            <a:ext cx="2976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 u="sng">
                <a:solidFill>
                  <a:schemeClr val="dk1"/>
                </a:solidFill>
              </a:rPr>
              <a:t>Health Objectives</a:t>
            </a:r>
            <a:endParaRPr b="1" sz="2100" u="sng"/>
          </a:p>
        </p:txBody>
      </p:sp>
      <p:sp>
        <p:nvSpPr>
          <p:cNvPr id="186" name="Google Shape;186;p18"/>
          <p:cNvSpPr txBox="1"/>
          <p:nvPr/>
        </p:nvSpPr>
        <p:spPr>
          <a:xfrm>
            <a:off x="149477" y="301623"/>
            <a:ext cx="7508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FIFTH </a:t>
            </a:r>
            <a:r>
              <a:rPr b="1" lang="en-US" sz="54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rPr>
              <a:t>GRADE PE NEWS</a:t>
            </a:r>
            <a:endParaRPr b="1" sz="6600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87" name="Google Shape;187;p18"/>
          <p:cNvSpPr txBox="1"/>
          <p:nvPr/>
        </p:nvSpPr>
        <p:spPr>
          <a:xfrm>
            <a:off x="155864" y="1329425"/>
            <a:ext cx="740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Be ACTIVE, HAVE FUN, SHOW RESPECT, ALWAYS LEARN</a:t>
            </a:r>
            <a:endParaRPr b="1" sz="2000">
              <a:latin typeface="Amatic SC"/>
              <a:ea typeface="Amatic SC"/>
              <a:cs typeface="Amatic SC"/>
              <a:sym typeface="Amatic SC"/>
            </a:endParaRPr>
          </a:p>
        </p:txBody>
      </p:sp>
      <p:graphicFrame>
        <p:nvGraphicFramePr>
          <p:cNvPr id="188" name="Google Shape;188;p18"/>
          <p:cNvGraphicFramePr/>
          <p:nvPr/>
        </p:nvGraphicFramePr>
        <p:xfrm>
          <a:off x="612212" y="540237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{8D33305C-8C46-446F-901F-0A274E931264}</a:tableStyleId>
              </a:tblPr>
              <a:tblGrid>
                <a:gridCol w="1367725"/>
                <a:gridCol w="5129000"/>
              </a:tblGrid>
              <a:tr h="522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Morning Walking</a:t>
                      </a:r>
                      <a:endParaRPr sz="1200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0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Fridays</a:t>
                      </a:r>
                      <a:r>
                        <a:rPr b="0" lang="en-US" sz="1000">
                          <a:solidFill>
                            <a:schemeClr val="dk1"/>
                          </a:solidFill>
                          <a:latin typeface="Inder"/>
                          <a:ea typeface="Inder"/>
                          <a:cs typeface="Inder"/>
                          <a:sym typeface="Inder"/>
                        </a:rPr>
                        <a:t>, between 7:25-7:45.  It is starting to get cooler outside, please send students with warmer clothes on these days.  We will go outside as long as the “feels like” temp is 20 degrees.</a:t>
                      </a:r>
                      <a:endParaRPr b="0" sz="10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FF7"/>
                    </a:solidFill>
                  </a:tcPr>
                </a:tc>
              </a:tr>
              <a:tr h="446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Tennis Shoes</a:t>
                      </a:r>
                      <a:endParaRPr b="1" sz="1200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Inder"/>
                        <a:buNone/>
                      </a:pPr>
                      <a:r>
                        <a:rPr lang="en-US" sz="1000">
                          <a:latin typeface="Inder"/>
                          <a:ea typeface="Inder"/>
                          <a:cs typeface="Inder"/>
                          <a:sym typeface="Inder"/>
                        </a:rPr>
                        <a:t>NECESSARY FOR PE SAFETY - Please try to send your student to school with tennis shoes on PE days.  Tennis shoes allow for safe and balanced movement.</a:t>
                      </a:r>
                      <a:endParaRPr b="0" sz="1000">
                        <a:solidFill>
                          <a:schemeClr val="dk1"/>
                        </a:solidFill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2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Bone Checkpoint</a:t>
                      </a:r>
                      <a:endParaRPr b="1"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Inder"/>
                          <a:ea typeface="Inder"/>
                          <a:cs typeface="Inder"/>
                          <a:sym typeface="Inder"/>
                        </a:rPr>
                        <a:t>Dates of Checkpoint: B Group (3/4); A Group (3/5); D Group (3/6); C Group (3/7)</a:t>
                      </a:r>
                      <a:endParaRPr sz="10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Inder"/>
                          <a:ea typeface="Inder"/>
                          <a:cs typeface="Inder"/>
                          <a:sym typeface="Inder"/>
                        </a:rPr>
                        <a:t>Checkpoint will include all of the bones listed above.</a:t>
                      </a:r>
                      <a:endParaRPr sz="10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7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Muscles Test</a:t>
                      </a:r>
                      <a:endParaRPr b="1"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Inder"/>
                          <a:ea typeface="Inder"/>
                          <a:cs typeface="Inder"/>
                          <a:sym typeface="Inder"/>
                        </a:rPr>
                        <a:t>Dates of Test: B Group (2/26); A Group (2/27); D Group (2/28); C Group (3/ 3)</a:t>
                      </a:r>
                      <a:endParaRPr sz="10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Inder"/>
                          <a:ea typeface="Inder"/>
                          <a:cs typeface="Inder"/>
                          <a:sym typeface="Inder"/>
                        </a:rPr>
                        <a:t>Review sheet is attached.</a:t>
                      </a:r>
                      <a:endParaRPr sz="10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7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latin typeface="Inder"/>
                          <a:ea typeface="Inder"/>
                          <a:cs typeface="Inder"/>
                          <a:sym typeface="Inder"/>
                        </a:rPr>
                        <a:t>Sports Info</a:t>
                      </a:r>
                      <a:endParaRPr b="1" sz="12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Inder"/>
                          <a:ea typeface="Inder"/>
                          <a:cs typeface="Inder"/>
                          <a:sym typeface="Inder"/>
                        </a:rPr>
                        <a:t>Basketball and cheerleading are underway and will continue through February.</a:t>
                      </a:r>
                      <a:endParaRPr sz="10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latin typeface="Inder"/>
                          <a:ea typeface="Inder"/>
                          <a:cs typeface="Inder"/>
                          <a:sym typeface="Inder"/>
                        </a:rPr>
                        <a:t>Volleyball begins on January 21.  Four week program - Practices on Tuesdays and Wednesdays.  Tournament - Saturday, February 15.</a:t>
                      </a:r>
                      <a:endParaRPr sz="1000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